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3731" r:id="rId2"/>
  </p:sldMasterIdLst>
  <p:notesMasterIdLst>
    <p:notesMasterId r:id="rId9"/>
  </p:notesMasterIdLst>
  <p:handoutMasterIdLst>
    <p:handoutMasterId r:id="rId10"/>
  </p:handoutMasterIdLst>
  <p:sldIdLst>
    <p:sldId id="256" r:id="rId3"/>
    <p:sldId id="345" r:id="rId4"/>
    <p:sldId id="347" r:id="rId5"/>
    <p:sldId id="346" r:id="rId6"/>
    <p:sldId id="348" r:id="rId7"/>
    <p:sldId id="329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C3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19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4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58"/>
    </p:cViewPr>
  </p:sorterViewPr>
  <p:notesViewPr>
    <p:cSldViewPr>
      <p:cViewPr varScale="1">
        <p:scale>
          <a:sx n="85" d="100"/>
          <a:sy n="85" d="100"/>
        </p:scale>
        <p:origin x="3834" y="33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hrerse\AppData\Local\Microsoft\Windows\INetCache\Content.Outlook\QMAJF2DL\Onsite%20Assessment%20Summa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1" i="0" u="none" strike="noStrike" kern="1200" baseline="0"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Test Session  2018-B , 2019-A , 2020-A , 2020-B , 2021-A , 2021-B , 2022-A , 2022-B , 2023-A  Assessment Finding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/>
          </c:tx>
          <c:invertIfNegative val="0"/>
          <c:cat>
            <c:strRef>
              <c:f>'All Sessions'!$B$4:$B$55</c:f>
              <c:strCache>
                <c:ptCount val="52"/>
                <c:pt idx="0">
                  <c:v>3.2(a)</c:v>
                </c:pt>
                <c:pt idx="1">
                  <c:v>3.2(f)</c:v>
                </c:pt>
                <c:pt idx="2">
                  <c:v>4.1(a)</c:v>
                </c:pt>
                <c:pt idx="3">
                  <c:v>4.1(b)</c:v>
                </c:pt>
                <c:pt idx="4">
                  <c:v>4.2(a)</c:v>
                </c:pt>
                <c:pt idx="5">
                  <c:v>4.2(b)</c:v>
                </c:pt>
                <c:pt idx="6">
                  <c:v>4.2(c)</c:v>
                </c:pt>
                <c:pt idx="7">
                  <c:v>4.2(d)</c:v>
                </c:pt>
                <c:pt idx="8">
                  <c:v>4.2(e)</c:v>
                </c:pt>
                <c:pt idx="9">
                  <c:v>4.2(g)</c:v>
                </c:pt>
                <c:pt idx="10">
                  <c:v>4.2(h)</c:v>
                </c:pt>
                <c:pt idx="11">
                  <c:v>4.2(i)</c:v>
                </c:pt>
                <c:pt idx="12">
                  <c:v>4.2(j)</c:v>
                </c:pt>
                <c:pt idx="13">
                  <c:v>4.2(k)</c:v>
                </c:pt>
                <c:pt idx="14">
                  <c:v>4.3(a)</c:v>
                </c:pt>
                <c:pt idx="15">
                  <c:v>4.3(b)</c:v>
                </c:pt>
                <c:pt idx="16">
                  <c:v>4.3(c)</c:v>
                </c:pt>
                <c:pt idx="17">
                  <c:v>4.4(b)</c:v>
                </c:pt>
                <c:pt idx="18">
                  <c:v>4.4(c)</c:v>
                </c:pt>
                <c:pt idx="19">
                  <c:v>4.4(e)</c:v>
                </c:pt>
                <c:pt idx="20">
                  <c:v>4.5(a)</c:v>
                </c:pt>
                <c:pt idx="21">
                  <c:v>4.5(b)</c:v>
                </c:pt>
                <c:pt idx="22">
                  <c:v>4.5(c)</c:v>
                </c:pt>
                <c:pt idx="23">
                  <c:v>4.6(a)</c:v>
                </c:pt>
                <c:pt idx="24">
                  <c:v>4.6(b)</c:v>
                </c:pt>
                <c:pt idx="25">
                  <c:v>4.6(c)</c:v>
                </c:pt>
                <c:pt idx="26">
                  <c:v>4.6(d)</c:v>
                </c:pt>
                <c:pt idx="27">
                  <c:v>4.6(f)</c:v>
                </c:pt>
                <c:pt idx="28">
                  <c:v>4.7(a)</c:v>
                </c:pt>
                <c:pt idx="29">
                  <c:v>4.7(b)</c:v>
                </c:pt>
                <c:pt idx="30">
                  <c:v>4.7(c)</c:v>
                </c:pt>
                <c:pt idx="31">
                  <c:v>4.7.1(a)</c:v>
                </c:pt>
                <c:pt idx="32">
                  <c:v>4.7.1(b)</c:v>
                </c:pt>
                <c:pt idx="33">
                  <c:v>4.7.1(c)</c:v>
                </c:pt>
                <c:pt idx="34">
                  <c:v>4.7.1(d)</c:v>
                </c:pt>
                <c:pt idx="35">
                  <c:v>4.7.1(e)</c:v>
                </c:pt>
                <c:pt idx="36">
                  <c:v>4.7.1(g)</c:v>
                </c:pt>
                <c:pt idx="37">
                  <c:v>4.7.2(b)</c:v>
                </c:pt>
                <c:pt idx="38">
                  <c:v>4.7.2(c)</c:v>
                </c:pt>
                <c:pt idx="39">
                  <c:v>4.7.2(d)</c:v>
                </c:pt>
                <c:pt idx="40">
                  <c:v>4.7.2(e)</c:v>
                </c:pt>
                <c:pt idx="41">
                  <c:v>4.7.2(f)</c:v>
                </c:pt>
                <c:pt idx="42">
                  <c:v>4.7.2(g)</c:v>
                </c:pt>
                <c:pt idx="43">
                  <c:v>4.7.3</c:v>
                </c:pt>
                <c:pt idx="44">
                  <c:v>4.8(b)</c:v>
                </c:pt>
                <c:pt idx="45">
                  <c:v>4.8(f)</c:v>
                </c:pt>
                <c:pt idx="46">
                  <c:v>4.8(g)</c:v>
                </c:pt>
                <c:pt idx="47">
                  <c:v>4.9</c:v>
                </c:pt>
                <c:pt idx="48">
                  <c:v>App. B Paragraph 2</c:v>
                </c:pt>
                <c:pt idx="49">
                  <c:v>App. B Paragraph 5</c:v>
                </c:pt>
                <c:pt idx="50">
                  <c:v>App. B Paragraph 6</c:v>
                </c:pt>
                <c:pt idx="51">
                  <c:v>App. B Pararagraph 3</c:v>
                </c:pt>
              </c:strCache>
            </c:strRef>
          </c:cat>
          <c:val>
            <c:numRef>
              <c:f>'All Sessions'!$C$4:$C$55</c:f>
              <c:numCache>
                <c:formatCode>General</c:formatCode>
                <c:ptCount val="52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5</c:v>
                </c:pt>
                <c:pt idx="7">
                  <c:v>2</c:v>
                </c:pt>
                <c:pt idx="8">
                  <c:v>4</c:v>
                </c:pt>
                <c:pt idx="9">
                  <c:v>11</c:v>
                </c:pt>
                <c:pt idx="10">
                  <c:v>9</c:v>
                </c:pt>
                <c:pt idx="11">
                  <c:v>3</c:v>
                </c:pt>
                <c:pt idx="12">
                  <c:v>5</c:v>
                </c:pt>
                <c:pt idx="13">
                  <c:v>5</c:v>
                </c:pt>
                <c:pt idx="14">
                  <c:v>3</c:v>
                </c:pt>
                <c:pt idx="15">
                  <c:v>7</c:v>
                </c:pt>
                <c:pt idx="16">
                  <c:v>5</c:v>
                </c:pt>
                <c:pt idx="17">
                  <c:v>6</c:v>
                </c:pt>
                <c:pt idx="18">
                  <c:v>1</c:v>
                </c:pt>
                <c:pt idx="19">
                  <c:v>2</c:v>
                </c:pt>
                <c:pt idx="20">
                  <c:v>3</c:v>
                </c:pt>
                <c:pt idx="21">
                  <c:v>2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3</c:v>
                </c:pt>
                <c:pt idx="26">
                  <c:v>3</c:v>
                </c:pt>
                <c:pt idx="27">
                  <c:v>9</c:v>
                </c:pt>
                <c:pt idx="28">
                  <c:v>2</c:v>
                </c:pt>
                <c:pt idx="29">
                  <c:v>5</c:v>
                </c:pt>
                <c:pt idx="30">
                  <c:v>4</c:v>
                </c:pt>
                <c:pt idx="31">
                  <c:v>1</c:v>
                </c:pt>
                <c:pt idx="32">
                  <c:v>3</c:v>
                </c:pt>
                <c:pt idx="33">
                  <c:v>16</c:v>
                </c:pt>
                <c:pt idx="34">
                  <c:v>7</c:v>
                </c:pt>
                <c:pt idx="35">
                  <c:v>2</c:v>
                </c:pt>
                <c:pt idx="36">
                  <c:v>1</c:v>
                </c:pt>
                <c:pt idx="37">
                  <c:v>3</c:v>
                </c:pt>
                <c:pt idx="38">
                  <c:v>5</c:v>
                </c:pt>
                <c:pt idx="39">
                  <c:v>7</c:v>
                </c:pt>
                <c:pt idx="40">
                  <c:v>15</c:v>
                </c:pt>
                <c:pt idx="41">
                  <c:v>4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4</c:v>
                </c:pt>
                <c:pt idx="48">
                  <c:v>2</c:v>
                </c:pt>
                <c:pt idx="49">
                  <c:v>5</c:v>
                </c:pt>
                <c:pt idx="50">
                  <c:v>3</c:v>
                </c:pt>
                <c:pt idx="5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24-4B0E-9F36-6B95222C0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"/>
        <c:axId val="2"/>
      </c:barChart>
      <c:catAx>
        <c:axId val="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80" b="1" i="0" u="none" strike="noStrike" kern="1200" baseline="0">
                    <a:effectLst/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DOE-STD-1095 Citation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cross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900" kern="1200"/>
            </a:pPr>
            <a:endParaRPr lang="en-US"/>
          </a:p>
        </c:txPr>
        <c:crossAx val="2"/>
        <c:crosses val="autoZero"/>
        <c:auto val="1"/>
        <c:lblAlgn val="ctr"/>
        <c:lblOffset val="100"/>
        <c:noMultiLvlLbl val="1"/>
      </c:catAx>
      <c:valAx>
        <c:axId val="2"/>
        <c:scaling>
          <c:orientation val="minMax"/>
        </c:scaling>
        <c:delete val="0"/>
        <c:axPos val="l"/>
        <c:majorGridlines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80" b="1" i="0" u="none" strike="noStrike" kern="1200" baseline="0">
                    <a:effectLst/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of Occurrence</a:t>
                </a:r>
              </a:p>
            </c:rich>
          </c:tx>
          <c:layout>
            <c:manualLayout>
              <c:xMode val="edge"/>
              <c:yMode val="edge"/>
              <c:x val="5.3523639607493305E-3"/>
              <c:y val="0.2073161835696968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cross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900" kern="1200"/>
            </a:pPr>
            <a:endParaRPr lang="en-US"/>
          </a:p>
        </c:txPr>
        <c:crossAx val="1"/>
        <c:crosses val="autoZero"/>
        <c:crossBetween val="between"/>
        <c:majorUnit val="2"/>
        <c:minorUnit val="0"/>
      </c:valAx>
    </c:plotArea>
    <c:legend>
      <c:legendPos val="r"/>
      <c:legendEntry>
        <c:idx val="0"/>
        <c:delete val="1"/>
      </c:legendEntry>
      <c:overlay val="0"/>
      <c:txPr>
        <a:bodyPr rot="0" spcFirstLastPara="1" vertOverflow="ellipsis" vert="horz" wrap="square" anchor="ctr" anchorCtr="1"/>
        <a:lstStyle/>
        <a:p>
          <a:pPr>
            <a:defRPr/>
          </a:pPr>
          <a:endParaRPr lang="en-US"/>
        </a:p>
      </c:txPr>
    </c:legend>
    <c:plotVisOnly val="1"/>
    <c:dispBlanksAs val="zero"/>
    <c:showDLblsOverMax val="1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10/05/15</a:t>
            </a: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B8240CAA-BDDF-45F2-84B7-7D7EAF9339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11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4510"/>
            <a:ext cx="5142244" cy="418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431487DF-E120-4F5B-834E-40EF723C7E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341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July 9,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107BE-B616-4391-B23A-B59105665D3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45025" cy="3484563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5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5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135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5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35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135185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28194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5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1C2648-957E-4618-8DC8-C5B17B767F3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5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5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351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7E48CF-CA96-4E4E-B4F3-62A6C7602F1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55D8B4-FBFB-4695-957A-4CFCC89DA69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4847A1-C1A4-4F8A-9B3A-34841C3E8EF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4A2371F-7813-41C7-8042-49D8EFAE249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 algn="ctr">
              <a:spcAft>
                <a:spcPct val="0"/>
              </a:spcAft>
              <a:buFont typeface="Wingdings" pitchFamily="2" charset="2"/>
              <a:buNone/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610350"/>
            <a:ext cx="2133600" cy="24765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02BAB8-3E99-460F-9EB5-97432F9EA5E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ahoma" pitchFamily="34" charset="0"/>
                <a:cs typeface="Tahoma" pitchFamily="34" charset="0"/>
              </a:defRPr>
            </a:lvl1pPr>
            <a:lvl2pPr>
              <a:defRPr sz="2800">
                <a:latin typeface="Tahoma" pitchFamily="34" charset="0"/>
                <a:cs typeface="Tahoma" pitchFamily="34" charset="0"/>
              </a:defRPr>
            </a:lvl2pPr>
            <a:lvl3pPr>
              <a:defRPr sz="2400">
                <a:latin typeface="Tahoma" pitchFamily="34" charset="0"/>
                <a:cs typeface="Tahoma" pitchFamily="34" charset="0"/>
              </a:defRPr>
            </a:lvl3pPr>
            <a:lvl4pPr>
              <a:defRPr sz="2000">
                <a:latin typeface="Tahoma" pitchFamily="34" charset="0"/>
                <a:cs typeface="Tahoma" pitchFamily="34" charset="0"/>
              </a:defRPr>
            </a:lvl4pPr>
            <a:lvl5pPr>
              <a:defRPr sz="2000">
                <a:latin typeface="Tahoma" pitchFamily="34" charset="0"/>
                <a:cs typeface="Tahom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B67EAE-A7C9-478F-8D65-27452EFE3D8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D5CCF1-1B8D-4693-9C48-583B06242D1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F4605-FBD8-47CD-9086-9F58C87EA4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3A10E-460D-4B47-94B5-04E533FE88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01318F-550F-467B-A192-254074A390C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2B2372-B0D2-4AFE-92DC-0B4A3E38D5D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FBBA47-A781-41A6-96B3-C35B3113497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C3649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779F110E-6687-4F94-9D70-E4EAD339A4CE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4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34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4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dirty="0" err="1"/>
              <a:t>Septermber</a:t>
            </a:r>
            <a:r>
              <a:rPr lang="en-US" dirty="0"/>
              <a:t>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34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364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E-NE LOGO (Vertital) 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81000" y="14700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33400" y="15240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035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0350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68FDB87E-F0FA-40A3-9FA7-1367BFBAC224}" type="slidenum">
              <a:rPr lang="en-US" sz="90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9pPr>
    </p:titleStyle>
    <p:bodyStyle>
      <a:lvl1pPr marL="231775" indent="-23177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Arial" charset="0"/>
        </a:defRPr>
      </a:lvl2pPr>
      <a:lvl3pPr marL="914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3pPr>
      <a:lvl4pPr marL="12573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•"/>
        <a:defRPr sz="1400">
          <a:solidFill>
            <a:schemeClr val="tx1"/>
          </a:solidFill>
          <a:latin typeface="Arial" charset="0"/>
        </a:defRPr>
      </a:lvl4pPr>
      <a:lvl5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5pPr>
      <a:lvl6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6pPr>
      <a:lvl7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7pPr>
      <a:lvl8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8pPr>
      <a:lvl9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.energy.gov/resl/doelap/doelap.html" TargetMode="External"/><Relationship Id="rId2" Type="http://schemas.openxmlformats.org/officeDocument/2006/relationships/hyperlink" Target="https://www.id.energy.gov/resl/assessordata/dosimetry/audit%20sites/PNNL/2021A/PNNL.html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828800"/>
            <a:ext cx="7696200" cy="2209800"/>
          </a:xfrm>
        </p:spPr>
        <p:txBody>
          <a:bodyPr/>
          <a:lstStyle/>
          <a:p>
            <a:r>
              <a:rPr lang="en-US" sz="4000" dirty="0"/>
              <a:t>DOELAP Assessor Training</a:t>
            </a:r>
            <a:br>
              <a:rPr lang="en-US" sz="4000" dirty="0"/>
            </a:br>
            <a:r>
              <a:rPr lang="en-US" sz="3200" dirty="0"/>
              <a:t>Using the Checklist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Idaho Falls, ID</a:t>
            </a:r>
          </a:p>
          <a:p>
            <a:r>
              <a:rPr lang="en-US" dirty="0"/>
              <a:t>September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8735E-122F-6EA5-67EF-64EC6758A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External Dosimetry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6FA48-794F-E647-40DE-48ED3619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checklist can be found in the email from Laird or at the RESL DOELAP web page</a:t>
            </a:r>
          </a:p>
          <a:p>
            <a:pPr lvl="1"/>
            <a:r>
              <a:rPr lang="en-US" dirty="0">
                <a:hlinkClick r:id="rId2"/>
              </a:rPr>
              <a:t>https://www.id.energy.gov/resl/assessordata/dosimetry/audit sites/PNNL/2021A/PNNL.html</a:t>
            </a:r>
            <a:endParaRPr lang="en-US" dirty="0">
              <a:hlinkClick r:id="rId3"/>
            </a:endParaRPr>
          </a:p>
          <a:p>
            <a:pPr lvl="1"/>
            <a:r>
              <a:rPr lang="en-US" dirty="0">
                <a:hlinkClick r:id="rId3"/>
              </a:rPr>
              <a:t>https://www.id.energy.gov/resl/doelap/doelap.html</a:t>
            </a:r>
            <a:endParaRPr lang="en-US" dirty="0"/>
          </a:p>
          <a:p>
            <a:r>
              <a:rPr lang="en-US" dirty="0"/>
              <a:t>Based on DOE-STD-1095-2018</a:t>
            </a:r>
          </a:p>
          <a:p>
            <a:r>
              <a:rPr lang="en-US" dirty="0"/>
              <a:t>The checklist is not a “normative” document</a:t>
            </a:r>
          </a:p>
          <a:p>
            <a:pPr lvl="1"/>
            <a:r>
              <a:rPr lang="en-US" dirty="0"/>
              <a:t>Findings are written based on Standard requirements</a:t>
            </a:r>
          </a:p>
          <a:p>
            <a:pPr lvl="1"/>
            <a:r>
              <a:rPr lang="en-US" dirty="0"/>
              <a:t>Checklist is a tool for the assessor</a:t>
            </a:r>
          </a:p>
          <a:p>
            <a:pPr lvl="1"/>
            <a:r>
              <a:rPr lang="en-US" dirty="0"/>
              <a:t>Personal checklists can also be used</a:t>
            </a:r>
          </a:p>
          <a:p>
            <a:pPr lvl="1"/>
            <a:r>
              <a:rPr lang="en-US" dirty="0"/>
              <a:t>Additional notes in another form or location are fine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1DC3B-0872-0E02-814B-76ECB503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5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FEB4-78CF-34E5-1136-B65F1EFBA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External Dosimetry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BEC0C-3AD5-030D-2C6F-75402EFDB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Portions of the checklist can be evaluated and filled out in advance</a:t>
            </a:r>
          </a:p>
          <a:p>
            <a:r>
              <a:rPr lang="en-US" dirty="0"/>
              <a:t>Assessment team sends in a completed checklist with the signed assessment report and attendance sheets</a:t>
            </a:r>
          </a:p>
          <a:p>
            <a:pPr lvl="1"/>
            <a:r>
              <a:rPr lang="en-US" dirty="0"/>
              <a:t>Defensibility if there are questions about whether something was evaluated</a:t>
            </a:r>
          </a:p>
          <a:p>
            <a:pPr lvl="1"/>
            <a:r>
              <a:rPr lang="en-US" dirty="0"/>
              <a:t>N/A column</a:t>
            </a:r>
          </a:p>
          <a:p>
            <a:r>
              <a:rPr lang="en-US" dirty="0"/>
              <a:t> Findings are written based on the Standard reference, not checklist</a:t>
            </a:r>
          </a:p>
          <a:p>
            <a:pPr lvl="1"/>
            <a:r>
              <a:rPr lang="en-US" dirty="0"/>
              <a:t>This wasn’t always the case in DOELAP, but is the guidance now</a:t>
            </a:r>
          </a:p>
          <a:p>
            <a:pPr lvl="1"/>
            <a:r>
              <a:rPr lang="en-US" dirty="0"/>
              <a:t>Findings database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4A8F-4FE3-ABF5-A01E-C203CE17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0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ED57D-F2D4-AB46-6538-959EA4C21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Findings Database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B1F0E-152E-FB68-D760-057A412F8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  <p:graphicFrame>
        <p:nvGraphicFramePr>
          <p:cNvPr id="4" name="barChart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/>
        </p:nvGraphicFramePr>
        <p:xfrm>
          <a:off x="53975" y="1508125"/>
          <a:ext cx="9036050" cy="3841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660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D71E-F225-1A6C-70E7-2FF31D245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Checklist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6EFA3-27BB-D13C-3640-3C2BF2C37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assessors use the checklist?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7888-6817-451F-AE5C-90F1101C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119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r>
              <a:rPr lang="en-US" sz="4000" dirty="0"/>
              <a:t>Questions?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OE NE Large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4017</TotalTime>
  <Words>255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Symbol</vt:lpstr>
      <vt:lpstr>Tahoma</vt:lpstr>
      <vt:lpstr>Times New Roman</vt:lpstr>
      <vt:lpstr>Wingdings</vt:lpstr>
      <vt:lpstr>Pixel</vt:lpstr>
      <vt:lpstr>DOE NE Large</vt:lpstr>
      <vt:lpstr>DOELAP Assessor Training Using the Checklist</vt:lpstr>
      <vt:lpstr>DOELAP External Dosimetry Checklist</vt:lpstr>
      <vt:lpstr>DOELAP External Dosimetry Checklist</vt:lpstr>
      <vt:lpstr>DOELAP Findings Database</vt:lpstr>
      <vt:lpstr>Discussion on Checklist Use</vt:lpstr>
      <vt:lpstr>PowerPoint Presentation</vt:lpstr>
    </vt:vector>
  </TitlesOfParts>
  <Company>DOEID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DOELAP Assessor Training Session 2 – Process</dc:title>
  <dc:creator>Guy Backstrom</dc:creator>
  <cp:lastModifiedBy>Bohrer, Steven E</cp:lastModifiedBy>
  <cp:revision>167</cp:revision>
  <cp:lastPrinted>2015-10-02T17:23:25Z</cp:lastPrinted>
  <dcterms:created xsi:type="dcterms:W3CDTF">2002-08-06T16:42:03Z</dcterms:created>
  <dcterms:modified xsi:type="dcterms:W3CDTF">2023-09-05T15:46:56Z</dcterms:modified>
</cp:coreProperties>
</file>